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5" r:id="rId5"/>
    <p:sldId id="302" r:id="rId6"/>
    <p:sldId id="293" r:id="rId7"/>
    <p:sldId id="303" r:id="rId8"/>
    <p:sldId id="286" r:id="rId9"/>
    <p:sldId id="300" r:id="rId10"/>
    <p:sldId id="301" r:id="rId11"/>
    <p:sldId id="305" r:id="rId12"/>
    <p:sldId id="299" r:id="rId13"/>
    <p:sldId id="294" r:id="rId14"/>
    <p:sldId id="290" r:id="rId15"/>
    <p:sldId id="291" r:id="rId16"/>
    <p:sldId id="292" r:id="rId17"/>
    <p:sldId id="304" r:id="rId18"/>
    <p:sldId id="295" r:id="rId19"/>
    <p:sldId id="296" r:id="rId20"/>
    <p:sldId id="297" r:id="rId21"/>
    <p:sldId id="298" r:id="rId22"/>
    <p:sldId id="30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19" autoAdjust="0"/>
  </p:normalViewPr>
  <p:slideViewPr>
    <p:cSldViewPr snapToGrid="0">
      <p:cViewPr varScale="1">
        <p:scale>
          <a:sx n="73" d="100"/>
          <a:sy n="73" d="100"/>
        </p:scale>
        <p:origin x="40" y="4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14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705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42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905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3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820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97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615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89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12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raham-center.org/rgc/maps-data-tools/sdi/social-deprivation-index.html" TargetMode="External"/><Relationship Id="rId2" Type="http://schemas.openxmlformats.org/officeDocument/2006/relationships/hyperlink" Target="https://www.census.gov/programs-surveys/acs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www.ers.usda.gov/data-products/food-access-research-atlas/download-the-data/#Archived%20Versions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h_ktUukUKwo" TargetMode="External"/><Relationship Id="rId2" Type="http://schemas.openxmlformats.org/officeDocument/2006/relationships/hyperlink" Target="https://wikimili.com/en/Townsend_deprivation_index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ncbi.nlm.nih.gov/labs/pmc/articles/PMC5708005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who.int/dietphysicalactivity/media/en/gsfs_obesity.pdf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ncbi.nlm.nih.gov/labs/pmc/articles/PMC5708005/" TargetMode="Externa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D526C9-A8C7-41E6-85BB-39F06C858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Social</a:t>
            </a:r>
            <a:r>
              <a:rPr lang="en-US" sz="4000" dirty="0">
                <a:solidFill>
                  <a:schemeClr val="tx1"/>
                </a:solidFill>
              </a:rPr>
              <a:t> Deprivation Index</a:t>
            </a:r>
            <a:r>
              <a:rPr lang="en-US" sz="4400" dirty="0">
                <a:solidFill>
                  <a:schemeClr val="tx1"/>
                </a:solidFill>
              </a:rPr>
              <a:t>, </a:t>
            </a:r>
            <a:r>
              <a:rPr lang="en-US" sz="4000" dirty="0">
                <a:solidFill>
                  <a:schemeClr val="tx1"/>
                </a:solidFill>
              </a:rPr>
              <a:t>Food</a:t>
            </a:r>
            <a:r>
              <a:rPr lang="en-US" sz="2200" dirty="0">
                <a:solidFill>
                  <a:schemeClr val="tx1"/>
                </a:solidFill>
              </a:rPr>
              <a:t> Access, and Obesity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By Paul Walter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0338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5DE5A-3D77-48FF-8B6C-38F9F00C1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4357" y="1335025"/>
            <a:ext cx="3517567" cy="2093975"/>
          </a:xfrm>
        </p:spPr>
        <p:txBody>
          <a:bodyPr/>
          <a:lstStyle/>
          <a:p>
            <a:r>
              <a:rPr lang="en-US" dirty="0"/>
              <a:t>Why is it useful?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94A1450-0F38-4237-A163-FEFB447EE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8984" y="2699657"/>
            <a:ext cx="5928344" cy="3407899"/>
          </a:xfrm>
        </p:spPr>
        <p:txBody>
          <a:bodyPr/>
          <a:lstStyle/>
          <a:p>
            <a:pPr algn="ctr"/>
            <a:r>
              <a:rPr lang="en-US" dirty="0"/>
              <a:t>Poverty is Invisible</a:t>
            </a:r>
          </a:p>
        </p:txBody>
      </p:sp>
    </p:spTree>
    <p:extLst>
      <p:ext uri="{BB962C8B-B14F-4D97-AF65-F5344CB8AC3E}">
        <p14:creationId xmlns:p14="http://schemas.microsoft.com/office/powerpoint/2010/main" val="295879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5DE5A-3D77-48FF-8B6C-38F9F00C1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can be less so with the right tools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E1CAD2-7BCF-43B6-BDB9-7334DCA3F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9413" y="2074941"/>
            <a:ext cx="5927725" cy="27700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153442-1981-4375-969E-60D26A7483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2256489" cy="3064505"/>
          </a:xfrm>
        </p:spPr>
        <p:txBody>
          <a:bodyPr/>
          <a:lstStyle/>
          <a:p>
            <a:r>
              <a:rPr lang="en-US" dirty="0"/>
              <a:t>It can provide a more intuitive look at inequality.</a:t>
            </a:r>
          </a:p>
        </p:txBody>
      </p:sp>
    </p:spTree>
    <p:extLst>
      <p:ext uri="{BB962C8B-B14F-4D97-AF65-F5344CB8AC3E}">
        <p14:creationId xmlns:p14="http://schemas.microsoft.com/office/powerpoint/2010/main" val="3453495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5DE5A-3D77-48FF-8B6C-38F9F00C1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Mapped…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4440CA-3120-4AA1-A92E-AAD1633DF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4001" y="942360"/>
            <a:ext cx="7178309" cy="510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427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F94D67-1EC7-41E3-815F-9F6158AEC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8503" y="951743"/>
            <a:ext cx="7129305" cy="5093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9734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EBC81-C00C-4964-88BE-277DD3F61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</a:t>
            </a:r>
          </a:p>
        </p:txBody>
      </p:sp>
    </p:spTree>
    <p:extLst>
      <p:ext uri="{BB962C8B-B14F-4D97-AF65-F5344CB8AC3E}">
        <p14:creationId xmlns:p14="http://schemas.microsoft.com/office/powerpoint/2010/main" val="17639401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41" y="2037261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My Research Question is…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CE1D1-EBFF-4467-992C-74FFE0D2DB7A}"/>
              </a:ext>
            </a:extLst>
          </p:cNvPr>
          <p:cNvSpPr txBox="1"/>
          <p:nvPr/>
        </p:nvSpPr>
        <p:spPr>
          <a:xfrm>
            <a:off x="5458984" y="2376910"/>
            <a:ext cx="6096000" cy="26468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If Obesity is linked to Food Swamps &amp; Deserts, I’d like to find out if the  </a:t>
            </a:r>
            <a:r>
              <a:rPr lang="en-US" sz="28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“the variables that make up the Social Deprivation Index score also corresponds with </a:t>
            </a:r>
            <a:r>
              <a:rPr lang="en-US" sz="2800" dirty="0">
                <a:solidFill>
                  <a:srgbClr val="666666"/>
                </a:solidFill>
                <a:latin typeface="Times New Roman" panose="02020603050405020304" pitchFamily="18" charset="0"/>
              </a:rPr>
              <a:t>the ones for</a:t>
            </a:r>
            <a:r>
              <a:rPr lang="en-US" sz="28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 food insecurity for a given US county?”</a:t>
            </a:r>
            <a:endParaRPr lang="en-US" sz="2800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5730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541" y="1329922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Proposed Method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CE1D1-EBFF-4467-992C-74FFE0D2DB7A}"/>
              </a:ext>
            </a:extLst>
          </p:cNvPr>
          <p:cNvSpPr txBox="1"/>
          <p:nvPr/>
        </p:nvSpPr>
        <p:spPr>
          <a:xfrm>
            <a:off x="5458984" y="2376910"/>
            <a:ext cx="6096000" cy="2108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2800" dirty="0">
                <a:solidFill>
                  <a:srgbClr val="666666"/>
                </a:solidFill>
                <a:latin typeface="Times New Roman" panose="02020603050405020304" pitchFamily="18" charset="0"/>
              </a:rPr>
              <a:t>Statistical Tools </a:t>
            </a: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	- Linear Regression</a:t>
            </a: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2400" dirty="0">
                <a:solidFill>
                  <a:srgbClr val="666666"/>
                </a:solidFill>
                <a:latin typeface="Times New Roman" panose="02020603050405020304" pitchFamily="18" charset="0"/>
              </a:rPr>
              <a:t>W</a:t>
            </a:r>
            <a:r>
              <a:rPr lang="en-US" sz="24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hat I expect to find </a:t>
            </a: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</a:rPr>
              <a:t>	-</a:t>
            </a:r>
            <a:r>
              <a:rPr lang="en-US" sz="18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</a:rPr>
              <a:t>That Deprivation &amp; Food Insecurity are linked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52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016" y="1166404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3CE1D1-EBFF-4467-992C-74FFE0D2DB7A}"/>
              </a:ext>
            </a:extLst>
          </p:cNvPr>
          <p:cNvSpPr txBox="1"/>
          <p:nvPr/>
        </p:nvSpPr>
        <p:spPr>
          <a:xfrm>
            <a:off x="5458984" y="2376910"/>
            <a:ext cx="6096000" cy="32829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base">
              <a:spcBef>
                <a:spcPts val="1000"/>
              </a:spcBef>
              <a:spcAft>
                <a:spcPts val="0"/>
              </a:spcAft>
            </a:pPr>
            <a:r>
              <a:rPr lang="en-US" sz="24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SDI Data</a:t>
            </a:r>
          </a:p>
          <a:p>
            <a:pPr marL="285750" indent="-285750" rtl="0" fontAlgn="base">
              <a:spcBef>
                <a:spcPts val="100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 originally from </a:t>
            </a:r>
            <a:r>
              <a:rPr lang="en-US" b="0" i="0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American Community Survey (ACS)</a:t>
            </a:r>
            <a:endParaRPr lang="en-US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rtl="0" fontAlgn="base">
              <a:spcBef>
                <a:spcPts val="100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 Variables, 3143 Rows</a:t>
            </a:r>
          </a:p>
          <a:p>
            <a:pPr marL="285750" indent="-285750" rtl="0" fontAlgn="base">
              <a:spcBef>
                <a:spcPts val="100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Link</a:t>
            </a:r>
            <a:endParaRPr lang="en-US" dirty="0">
              <a:solidFill>
                <a:srgbClr val="6666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100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666666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b="0" i="0" u="none" strike="noStrike" dirty="0">
                <a:solidFill>
                  <a:srgbClr val="66666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USDA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From the US Department of Agriculture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281 Variables, 3143 Rows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666666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Link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354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8984" y="2377440"/>
            <a:ext cx="5928344" cy="3730116"/>
          </a:xfrm>
        </p:spPr>
        <p:txBody>
          <a:bodyPr/>
          <a:lstStyle/>
          <a:p>
            <a:r>
              <a:rPr lang="en-US" dirty="0"/>
              <a:t>Poverty is Invisible</a:t>
            </a:r>
          </a:p>
          <a:p>
            <a:r>
              <a:rPr lang="en-US" dirty="0"/>
              <a:t>Maps are illuminating</a:t>
            </a:r>
          </a:p>
          <a:p>
            <a:r>
              <a:rPr lang="en-US" dirty="0"/>
              <a:t>Obesity may also be a symptom of larger problems with inequality.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016" y="1166404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342112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BEF24-A8C1-4286-A597-89C4E9FEC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1905871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DA712-59DA-45C7-AB0E-30A6BC8636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899954"/>
            <a:ext cx="10058400" cy="2906486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2998E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Townsend deprivation index - </a:t>
            </a:r>
            <a:r>
              <a:rPr lang="en-US" sz="1800" dirty="0" err="1">
                <a:solidFill>
                  <a:srgbClr val="2998E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WikiMili</a:t>
            </a:r>
            <a:r>
              <a:rPr lang="en-US" sz="1800" dirty="0">
                <a:solidFill>
                  <a:srgbClr val="0070C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The Free Encyclopedia</a:t>
            </a:r>
            <a:endParaRPr lang="en-US" sz="18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Development and use of a National Deprivation index – YouTube</a:t>
            </a:r>
            <a:endParaRPr lang="en-US" sz="1800" dirty="0">
              <a:solidFill>
                <a:srgbClr val="0070C0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u="sng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Food Swamps Predict Obesity Rates Better Than Food Deserts in the United States - PMC (nih.gov)</a:t>
            </a:r>
            <a:endParaRPr lang="en-US" sz="1800" u="sng" dirty="0">
              <a:solidFill>
                <a:srgbClr val="0070C0"/>
              </a:solidFill>
              <a:latin typeface="Calibri" panose="020F0502020204030204" pitchFamily="34" charset="0"/>
              <a:ea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u="sng" dirty="0">
                <a:solidFill>
                  <a:srgbClr val="0070C0"/>
                </a:solidFill>
                <a:latin typeface="Calibri" panose="020F0502020204030204" pitchFamily="34" charset="0"/>
              </a:rPr>
              <a:t>Food Swamps: </a:t>
            </a:r>
            <a:r>
              <a:rPr lang="en-US" sz="800" u="sng" dirty="0">
                <a:solidFill>
                  <a:srgbClr val="0070C0"/>
                </a:solidFill>
                <a:latin typeface="Calibri" panose="020F0502020204030204" pitchFamily="34" charset="0"/>
              </a:rPr>
              <a:t>https://external-content.duckduckgo.com/iu/?u=https%3A%2F%2Ftse1.mm.bing.net%2Fth%3Fid%3DOIP.5IXnxO_2UaTvjTMubbMT6wHaE8%26pid%3DApi&amp;f=1</a:t>
            </a:r>
            <a:endParaRPr lang="en-US" sz="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7382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EBC81-C00C-4964-88BE-277DD3F61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Obesity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E1090-F3F1-4C3B-A357-9CA0E731F7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1491449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64" y="1448236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Obesity is…</a:t>
            </a:r>
            <a:endParaRPr lang="en-US" sz="1800" dirty="0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5D0C2C04-CCE1-4C04-AC68-8B34F58A6FE4}"/>
              </a:ext>
            </a:extLst>
          </p:cNvPr>
          <p:cNvSpPr txBox="1">
            <a:spLocks/>
          </p:cNvSpPr>
          <p:nvPr/>
        </p:nvSpPr>
        <p:spPr>
          <a:xfrm>
            <a:off x="5542812" y="6408085"/>
            <a:ext cx="5928344" cy="89983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hlinkClick r:id="rId2"/>
              </a:rPr>
              <a:t>Link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D3575A-752E-42B9-8E13-6E5E9BD0B993}"/>
              </a:ext>
            </a:extLst>
          </p:cNvPr>
          <p:cNvSpPr txBox="1"/>
          <p:nvPr/>
        </p:nvSpPr>
        <p:spPr>
          <a:xfrm>
            <a:off x="5458984" y="371564"/>
            <a:ext cx="6096000" cy="4462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/>
              <a:t>Obesity</a:t>
            </a:r>
            <a:r>
              <a:rPr lang="en-US" dirty="0"/>
              <a:t> has reached epidemic proportions globally, with more than 1 billion adults overweight - at least 300 million of them clinically obese - and is a major contributor to the global burden of chronic disease and disability. Often coexisting in developing countries with </a:t>
            </a:r>
            <a:r>
              <a:rPr lang="en-US" dirty="0">
                <a:highlight>
                  <a:srgbClr val="FFFF00"/>
                </a:highlight>
              </a:rPr>
              <a:t>under-nutrition</a:t>
            </a:r>
            <a:r>
              <a:rPr lang="en-US" dirty="0"/>
              <a:t>, obesity is a complex condition, with serious social and psychological dimensions, affecting virtually all ages and socioeconomic groups. </a:t>
            </a:r>
          </a:p>
          <a:p>
            <a:endParaRPr lang="en-US" dirty="0"/>
          </a:p>
          <a:p>
            <a:r>
              <a:rPr lang="en-US" dirty="0"/>
              <a:t>Increased consumption of more </a:t>
            </a:r>
            <a:r>
              <a:rPr lang="en-US" dirty="0">
                <a:highlight>
                  <a:srgbClr val="FFFF00"/>
                </a:highlight>
              </a:rPr>
              <a:t>energy-dense, nutrient poor foods</a:t>
            </a:r>
            <a:r>
              <a:rPr lang="en-US" dirty="0"/>
              <a:t> with high levels of sugar and saturated fats, combined with reduced physical activity, have led to obesity rates that have risen three-fold or more since 1980 in some areas of North America, the United Kingdom, Eastern Europe, the Middle East, the Pacific Islands, Australasia and China.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163CC9F-73C3-47A4-BE14-D36351AD5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2348" y="4916706"/>
            <a:ext cx="6249272" cy="126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667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EBC81-C00C-4964-88BE-277DD3F61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Poverty and Food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E1090-F3F1-4C3B-A357-9CA0E731F7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it, and why is it Important?</a:t>
            </a:r>
          </a:p>
        </p:txBody>
      </p:sp>
    </p:spTree>
    <p:extLst>
      <p:ext uri="{BB962C8B-B14F-4D97-AF65-F5344CB8AC3E}">
        <p14:creationId xmlns:p14="http://schemas.microsoft.com/office/powerpoint/2010/main" val="2896285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It recognizes a pattern, but there could be better indicators for this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1200" dirty="0">
                <a:solidFill>
                  <a:schemeClr val="bg1"/>
                </a:solidFill>
              </a:rPr>
              <a:t>Maslow Hierarchy of Needs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4BDA9A-F73D-41B6-A0A8-EEC861227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0807" y="988908"/>
            <a:ext cx="8113354" cy="459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513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53E7682-0F56-46CE-BAD8-02A9613F2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81AE3B8-60D3-49D7-BE01-8B222B27A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164" y="1448236"/>
            <a:ext cx="3517567" cy="2093975"/>
          </a:xfrm>
        </p:spPr>
        <p:txBody>
          <a:bodyPr/>
          <a:lstStyle/>
          <a:p>
            <a:pPr algn="ctr"/>
            <a:r>
              <a:rPr lang="en-US" dirty="0"/>
              <a:t>Food Environments</a:t>
            </a:r>
            <a:br>
              <a:rPr lang="en-US" sz="1800" dirty="0"/>
            </a:br>
            <a:r>
              <a:rPr lang="en-US" sz="1800" dirty="0"/>
              <a:t>(Deserts and Swamps)</a:t>
            </a:r>
          </a:p>
        </p:txBody>
      </p:sp>
      <p:pic>
        <p:nvPicPr>
          <p:cNvPr id="1026" name="Picture 2" descr="Food Swamps Predict Obesity Rates Better Than Food Deserts - UConn Today">
            <a:hlinkClick r:id="rId2"/>
            <a:extLst>
              <a:ext uri="{FF2B5EF4-FFF2-40B4-BE49-F238E27FC236}">
                <a16:creationId xmlns:a16="http://schemas.microsoft.com/office/drawing/2014/main" id="{1A3F4DC1-C8B5-4E20-AF1E-6AF491B9F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7341" y="2037261"/>
            <a:ext cx="451485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5D0C2C04-CCE1-4C04-AC68-8B34F58A6FE4}"/>
              </a:ext>
            </a:extLst>
          </p:cNvPr>
          <p:cNvSpPr txBox="1">
            <a:spLocks/>
          </p:cNvSpPr>
          <p:nvPr/>
        </p:nvSpPr>
        <p:spPr>
          <a:xfrm>
            <a:off x="5458984" y="5207726"/>
            <a:ext cx="5928344" cy="89983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>
                <a:hlinkClick r:id="rId2"/>
              </a:rPr>
              <a:t>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325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BEF24-A8C1-4286-A597-89C4E9FEC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Deprivation Index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7DA712-59DA-45C7-AB0E-30A6BC8636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2628466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1979. Peter Townsend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4A254-B83A-4FB8-A0DD-4DB9E5AAF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20937" y="2108202"/>
            <a:ext cx="5834742" cy="3592512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Merriweather" panose="020B0604020202020204" pitchFamily="2" charset="0"/>
              </a:rPr>
              <a:t>Sociologist from the UK, created the index to measure how poverty is expressed via inequality. </a:t>
            </a:r>
          </a:p>
          <a:p>
            <a:pPr algn="l"/>
            <a:r>
              <a:rPr lang="en-US" b="0" i="0" dirty="0">
                <a:solidFill>
                  <a:srgbClr val="000000"/>
                </a:solidFill>
                <a:effectLst/>
                <a:latin typeface="Merriweather" panose="020B0604020202020204" pitchFamily="2" charset="0"/>
              </a:rPr>
              <a:t>It incorporated four variables originally: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Unemployment (as a percentage of those aged 16 and over who are economically active);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Non-car ownership (as a percentage of all households);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Non-home ownership (as a percentage of all households); and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Household overcrowding.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72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E422CB-EBC9-4703-870C-8981A495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SDI Major Aspects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F4A254-B83A-4FB8-A0DD-4DB9E5AAF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863" y="2697163"/>
            <a:ext cx="5834742" cy="3592512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4000" dirty="0"/>
              <a:t>Material Deprivation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4000" dirty="0"/>
              <a:t>Social Deprivation</a:t>
            </a:r>
          </a:p>
        </p:txBody>
      </p:sp>
    </p:spTree>
    <p:extLst>
      <p:ext uri="{BB962C8B-B14F-4D97-AF65-F5344CB8AC3E}">
        <p14:creationId xmlns:p14="http://schemas.microsoft.com/office/powerpoint/2010/main" val="387824312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4F503EC-3FFF-4193-A86F-39150E2BAC75}">
  <ds:schemaRefs>
    <ds:schemaRef ds:uri="http://www.w3.org/XML/1998/namespace"/>
    <ds:schemaRef ds:uri="16c05727-aa75-4e4a-9b5f-8a80a1165891"/>
    <ds:schemaRef ds:uri="http://schemas.microsoft.com/office/2006/metadata/properties"/>
    <ds:schemaRef ds:uri="http://purl.org/dc/elements/1.1/"/>
    <ds:schemaRef ds:uri="http://schemas.microsoft.com/office/2006/documentManagement/types"/>
    <ds:schemaRef ds:uri="71af3243-3dd4-4a8d-8c0d-dd76da1f02a5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E5ECA37-C458-4BA2-A090-D7A19E07B43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26AAF5-6CFC-4C52-B7DF-08410EDE67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{29083F49-57F9-4283-AA49-082176D2137D}tf11429527_win32</Template>
  <TotalTime>551</TotalTime>
  <Words>521</Words>
  <Application>Microsoft Office PowerPoint</Application>
  <PresentationFormat>Widescreen</PresentationFormat>
  <Paragraphs>66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Bookman Old Style</vt:lpstr>
      <vt:lpstr>Calibri</vt:lpstr>
      <vt:lpstr>Franklin Gothic Book</vt:lpstr>
      <vt:lpstr>Merriweather</vt:lpstr>
      <vt:lpstr>Times New Roman</vt:lpstr>
      <vt:lpstr>1_RetrospectVTI</vt:lpstr>
      <vt:lpstr>Social Deprivation Index, Food Access, and Obesity</vt:lpstr>
      <vt:lpstr>Obesity</vt:lpstr>
      <vt:lpstr>Obesity is…</vt:lpstr>
      <vt:lpstr>Poverty and Food Environment</vt:lpstr>
      <vt:lpstr>It recognizes a pattern, but there could be better indicators for this Maslow Hierarchy of Needs</vt:lpstr>
      <vt:lpstr>Food Environments (Deserts and Swamps)</vt:lpstr>
      <vt:lpstr>Social Deprivation Index</vt:lpstr>
      <vt:lpstr>1979. Peter Townsend</vt:lpstr>
      <vt:lpstr>SDI Major Aspects</vt:lpstr>
      <vt:lpstr>Why is it useful?</vt:lpstr>
      <vt:lpstr>But can be less so with the right tools</vt:lpstr>
      <vt:lpstr>And Mapped…</vt:lpstr>
      <vt:lpstr>PowerPoint Presentation</vt:lpstr>
      <vt:lpstr>Research Question</vt:lpstr>
      <vt:lpstr>My Research Question is… </vt:lpstr>
      <vt:lpstr>Proposed Method</vt:lpstr>
      <vt:lpstr>Data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Deprivation Index, Food Access, and Obesity</dc:title>
  <dc:creator>Paul Walter</dc:creator>
  <cp:lastModifiedBy>Paul Walter</cp:lastModifiedBy>
  <cp:revision>7</cp:revision>
  <dcterms:created xsi:type="dcterms:W3CDTF">2021-11-18T05:26:05Z</dcterms:created>
  <dcterms:modified xsi:type="dcterms:W3CDTF">2021-11-18T14:37:31Z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